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77" r:id="rId3"/>
    <p:sldId id="282" r:id="rId4"/>
    <p:sldId id="262" r:id="rId5"/>
    <p:sldId id="263" r:id="rId6"/>
    <p:sldId id="267" r:id="rId7"/>
    <p:sldId id="264" r:id="rId8"/>
    <p:sldId id="266" r:id="rId9"/>
    <p:sldId id="268" r:id="rId10"/>
    <p:sldId id="269" r:id="rId11"/>
    <p:sldId id="270" r:id="rId12"/>
    <p:sldId id="271" r:id="rId13"/>
    <p:sldId id="272" r:id="rId14"/>
    <p:sldId id="273" r:id="rId15"/>
    <p:sldId id="274" r:id="rId16"/>
    <p:sldId id="275" r:id="rId17"/>
    <p:sldId id="276" r:id="rId18"/>
    <p:sldId id="278" r:id="rId19"/>
    <p:sldId id="281"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1"/>
    <a:srgbClr val="344529"/>
    <a:srgbClr val="2B3922"/>
    <a:srgbClr val="2E3722"/>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87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27247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947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769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9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8889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436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603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0392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67805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44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4/21/2023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67516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798365" y="159025"/>
            <a:ext cx="5287618" cy="1534607"/>
          </a:xfrm>
        </p:spPr>
        <p:txBody>
          <a:bodyPr>
            <a:normAutofit fontScale="90000"/>
          </a:bodyPr>
          <a:lstStyle/>
          <a:p>
            <a:r>
              <a:rPr lang="en-US" sz="6000" b="1" dirty="0">
                <a:solidFill>
                  <a:schemeClr val="bg1"/>
                </a:solidFill>
              </a:rPr>
              <a:t>EDUCATION WEB APPLICATION</a:t>
            </a:r>
            <a:endParaRPr lang="en-US" sz="4400" b="1" dirty="0">
              <a:solidFill>
                <a:schemeClr val="bg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04800" y="4863547"/>
            <a:ext cx="2650435" cy="1616765"/>
          </a:xfrm>
        </p:spPr>
        <p:txBody>
          <a:bodyPr>
            <a:normAutofit fontScale="32500" lnSpcReduction="20000"/>
          </a:bodyPr>
          <a:lstStyle/>
          <a:p>
            <a:pPr>
              <a:spcAft>
                <a:spcPts val="600"/>
              </a:spcAft>
            </a:pPr>
            <a:r>
              <a:rPr lang="en-US" sz="8000" b="1" dirty="0">
                <a:solidFill>
                  <a:schemeClr val="bg1"/>
                </a:solidFill>
              </a:rPr>
              <a:t>SUBMITTED BY: SHREYANS JAIN</a:t>
            </a:r>
          </a:p>
          <a:p>
            <a:pPr>
              <a:spcAft>
                <a:spcPts val="600"/>
              </a:spcAft>
            </a:pPr>
            <a:r>
              <a:rPr lang="en-US" sz="8000" b="1" dirty="0">
                <a:solidFill>
                  <a:schemeClr val="bg1"/>
                </a:solidFill>
              </a:rPr>
              <a:t>Batch number: 2022-8381</a:t>
            </a:r>
          </a:p>
          <a:p>
            <a:pPr>
              <a:spcAft>
                <a:spcPts val="600"/>
              </a:spcAft>
            </a:pPr>
            <a:endParaRPr lang="en-US" dirty="0">
              <a:solidFill>
                <a:schemeClr val="bg1"/>
              </a:solidFill>
            </a:endParaRPr>
          </a:p>
          <a:p>
            <a:pPr>
              <a:spcAft>
                <a:spcPts val="600"/>
              </a:spcAft>
            </a:pPr>
            <a:endParaRPr lang="en-US" dirty="0">
              <a:solidFill>
                <a:schemeClr val="bg1"/>
              </a:solidFill>
            </a:endParaRPr>
          </a:p>
        </p:txBody>
      </p:sp>
      <p:pic>
        <p:nvPicPr>
          <p:cNvPr id="10" name="Picture 9">
            <a:extLst>
              <a:ext uri="{FF2B5EF4-FFF2-40B4-BE49-F238E27FC236}">
                <a16:creationId xmlns:a16="http://schemas.microsoft.com/office/drawing/2014/main" id="{19E70C6E-EADC-40C0-80E6-53F87DE42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80452" cy="1763938"/>
          </a:xfrm>
          <a:prstGeom prst="rect">
            <a:avLst/>
          </a:prstGeom>
        </p:spPr>
      </p:pic>
      <p:sp>
        <p:nvSpPr>
          <p:cNvPr id="15" name="TextBox 14">
            <a:extLst>
              <a:ext uri="{FF2B5EF4-FFF2-40B4-BE49-F238E27FC236}">
                <a16:creationId xmlns:a16="http://schemas.microsoft.com/office/drawing/2014/main" id="{1AD06816-7FBA-4E55-B6A2-D44A06AC36ED}"/>
              </a:ext>
            </a:extLst>
          </p:cNvPr>
          <p:cNvSpPr txBox="1"/>
          <p:nvPr/>
        </p:nvSpPr>
        <p:spPr>
          <a:xfrm>
            <a:off x="3432311" y="1852647"/>
            <a:ext cx="8282612" cy="3416320"/>
          </a:xfrm>
          <a:prstGeom prst="rect">
            <a:avLst/>
          </a:prstGeom>
          <a:noFill/>
        </p:spPr>
        <p:txBody>
          <a:bodyPr wrap="square" rtlCol="0">
            <a:spAutoFit/>
          </a:bodyPr>
          <a:lstStyle/>
          <a:p>
            <a:r>
              <a:rPr lang="en-IN" sz="4800" b="1" dirty="0">
                <a:solidFill>
                  <a:schemeClr val="bg1"/>
                </a:solidFill>
              </a:rPr>
              <a:t>EDUBRIDGE</a:t>
            </a:r>
          </a:p>
          <a:p>
            <a:r>
              <a:rPr lang="en-IN" sz="3200" b="1" dirty="0">
                <a:solidFill>
                  <a:schemeClr val="bg1"/>
                </a:solidFill>
              </a:rPr>
              <a:t>CAPSTONE PROJECT PRESENTATION</a:t>
            </a:r>
            <a:endParaRPr lang="en-IN" sz="4000" b="1" dirty="0">
              <a:solidFill>
                <a:schemeClr val="bg1"/>
              </a:solidFill>
            </a:endParaRPr>
          </a:p>
          <a:p>
            <a:r>
              <a:rPr lang="en-IN" sz="3200" b="1" dirty="0">
                <a:solidFill>
                  <a:schemeClr val="bg1"/>
                </a:solidFill>
              </a:rPr>
              <a:t>SESSION 2022-2023</a:t>
            </a:r>
          </a:p>
          <a:p>
            <a:r>
              <a:rPr lang="en-GB" sz="3200" b="1" dirty="0">
                <a:solidFill>
                  <a:schemeClr val="bg1"/>
                </a:solidFill>
              </a:rPr>
              <a:t>JAVA FULL STACK WEB DEVELOPMENT</a:t>
            </a:r>
            <a:endParaRPr lang="en-GB" sz="3600" b="1" dirty="0">
              <a:solidFill>
                <a:schemeClr val="bg1"/>
              </a:solidFill>
            </a:endParaRPr>
          </a:p>
          <a:p>
            <a:r>
              <a:rPr lang="en-GB" sz="3200" b="1" dirty="0">
                <a:solidFill>
                  <a:schemeClr val="bg1"/>
                </a:solidFill>
              </a:rPr>
              <a:t>TOPIC: FULL STACK WEB APPLICATION</a:t>
            </a:r>
            <a:r>
              <a:rPr lang="en-GB" sz="3600" b="1" dirty="0">
                <a:solidFill>
                  <a:schemeClr val="bg1"/>
                </a:solidFill>
              </a:rPr>
              <a:t> </a:t>
            </a:r>
          </a:p>
          <a:p>
            <a:r>
              <a:rPr lang="en-GB" sz="3200" b="1" dirty="0">
                <a:solidFill>
                  <a:schemeClr val="bg1"/>
                </a:solidFill>
              </a:rPr>
              <a:t>Guide : ROHIT </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7ACC-98C5-4771-BBAC-B83E36540A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2DA3F56-6D8A-4A73-8650-9AAE10F69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6595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5"/>
                                        </p:tgtEl>
                                        <p:attrNameLst>
                                          <p:attrName>fillcolor</p:attrName>
                                        </p:attrNameLst>
                                      </p:cBhvr>
                                      <p:to>
                                        <a:schemeClr val="accent2"/>
                                      </p:to>
                                    </p:animClr>
                                    <p:set>
                                      <p:cBhvr>
                                        <p:cTn id="12" dur="2000" fill="hold"/>
                                        <p:tgtEl>
                                          <p:spTgt spid="5"/>
                                        </p:tgtEl>
                                        <p:attrNameLst>
                                          <p:attrName>fill.type</p:attrName>
                                        </p:attrNameLst>
                                      </p:cBhvr>
                                      <p:to>
                                        <p:strVal val="solid"/>
                                      </p:to>
                                    </p:set>
                                    <p:set>
                                      <p:cBhvr>
                                        <p:cTn id="13" dur="2000" fill="hold"/>
                                        <p:tgtEl>
                                          <p:spTgt spid="5"/>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D871-1B10-4E92-86F9-40A0E3D47D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90728B-F798-4A04-80B6-02CCAD66B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6105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DBAA-C48D-4749-84FF-3CC54C62B08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D822D3D-38E5-4A88-BAA0-D221318A4C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90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0BF7-3FEF-4414-ABC7-60B646CBF85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AC56EEA-69D9-46E6-A317-E3F8B958E9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68712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430F-B6D1-4EA3-87AE-CD91CC1FA4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3E4C846-0864-4467-8599-BF4239BB3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726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29D3-E978-4483-818C-5C4C910E644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C63D622-0252-4D37-9A4E-CF493443B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0" cy="6858000"/>
          </a:xfrm>
        </p:spPr>
      </p:pic>
      <p:sp>
        <p:nvSpPr>
          <p:cNvPr id="6" name="TextBox 5">
            <a:extLst>
              <a:ext uri="{FF2B5EF4-FFF2-40B4-BE49-F238E27FC236}">
                <a16:creationId xmlns:a16="http://schemas.microsoft.com/office/drawing/2014/main" id="{9E556DD2-F814-4FB3-8A21-27393F93F206}"/>
              </a:ext>
            </a:extLst>
          </p:cNvPr>
          <p:cNvSpPr txBox="1"/>
          <p:nvPr/>
        </p:nvSpPr>
        <p:spPr>
          <a:xfrm>
            <a:off x="7593496" y="1497496"/>
            <a:ext cx="4174831" cy="1077218"/>
          </a:xfrm>
          <a:prstGeom prst="rect">
            <a:avLst/>
          </a:prstGeom>
          <a:noFill/>
        </p:spPr>
        <p:txBody>
          <a:bodyPr wrap="square" rtlCol="0">
            <a:spAutoFit/>
          </a:bodyPr>
          <a:lstStyle/>
          <a:p>
            <a:r>
              <a:rPr lang="en-IN" sz="3200" b="1" dirty="0">
                <a:solidFill>
                  <a:schemeClr val="bg1"/>
                </a:solidFill>
              </a:rPr>
              <a:t>SERVICES IN ANGULAR service file</a:t>
            </a:r>
          </a:p>
        </p:txBody>
      </p:sp>
    </p:spTree>
    <p:extLst>
      <p:ext uri="{BB962C8B-B14F-4D97-AF65-F5344CB8AC3E}">
        <p14:creationId xmlns:p14="http://schemas.microsoft.com/office/powerpoint/2010/main" val="22944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F35-BFFD-4438-A174-C0F1FF7D44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3E0991-8200-4212-B28E-4A9994FF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1" y="0"/>
            <a:ext cx="12377531" cy="6858000"/>
          </a:xfrm>
        </p:spPr>
      </p:pic>
      <p:sp>
        <p:nvSpPr>
          <p:cNvPr id="6" name="TextBox 5">
            <a:extLst>
              <a:ext uri="{FF2B5EF4-FFF2-40B4-BE49-F238E27FC236}">
                <a16:creationId xmlns:a16="http://schemas.microsoft.com/office/drawing/2014/main" id="{B0402502-2F8A-4023-B636-4735C939DC5C}"/>
              </a:ext>
            </a:extLst>
          </p:cNvPr>
          <p:cNvSpPr txBox="1"/>
          <p:nvPr/>
        </p:nvSpPr>
        <p:spPr>
          <a:xfrm>
            <a:off x="9130748" y="2531165"/>
            <a:ext cx="2716695" cy="584775"/>
          </a:xfrm>
          <a:prstGeom prst="rect">
            <a:avLst/>
          </a:prstGeom>
          <a:noFill/>
        </p:spPr>
        <p:txBody>
          <a:bodyPr wrap="square" rtlCol="0">
            <a:spAutoFit/>
          </a:bodyPr>
          <a:lstStyle/>
          <a:p>
            <a:r>
              <a:rPr lang="en-IN" sz="3200" b="1" dirty="0">
                <a:solidFill>
                  <a:schemeClr val="tx1">
                    <a:lumMod val="85000"/>
                    <a:lumOff val="15000"/>
                  </a:schemeClr>
                </a:solidFill>
              </a:rPr>
              <a:t>DATABASE </a:t>
            </a:r>
          </a:p>
        </p:txBody>
      </p:sp>
    </p:spTree>
    <p:extLst>
      <p:ext uri="{BB962C8B-B14F-4D97-AF65-F5344CB8AC3E}">
        <p14:creationId xmlns:p14="http://schemas.microsoft.com/office/powerpoint/2010/main" val="27436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mph" presetSubtype="0" grpId="1" nodeType="clickEffect">
                                  <p:stCondLst>
                                    <p:cond delay="0"/>
                                  </p:stCondLst>
                                  <p:iterate type="lt">
                                    <p:tmAbs val="25"/>
                                  </p:iterate>
                                  <p:childTnLst>
                                    <p:set>
                                      <p:cBhvr override="childStyle">
                                        <p:cTn id="11" dur="indefinite"/>
                                        <p:tgtEl>
                                          <p:spTgt spid="6"/>
                                        </p:tgtEl>
                                        <p:attrNameLst>
                                          <p:attrName>style.fontWeight</p:attrName>
                                        </p:attrNameLst>
                                      </p:cBhvr>
                                      <p:to>
                                        <p:strVal val="bold"/>
                                      </p:to>
                                    </p:se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2" nodeType="clickEffect">
                                  <p:stCondLst>
                                    <p:cond delay="0"/>
                                  </p:stCondLst>
                                  <p:iterate type="lt">
                                    <p:tmPct val="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anim calcmode="lin" valueType="num">
                                      <p:cBhvr>
                                        <p:cTn id="17" dur="2000" fill="hold"/>
                                        <p:tgtEl>
                                          <p:spTgt spid="6"/>
                                        </p:tgtEl>
                                        <p:attrNameLst>
                                          <p:attrName>ppt_w</p:attrName>
                                        </p:attrNameLst>
                                      </p:cBhvr>
                                      <p:tavLst>
                                        <p:tav tm="0" fmla="#ppt_w*sin(2.5*pi*$)">
                                          <p:val>
                                            <p:fltVal val="0"/>
                                          </p:val>
                                        </p:tav>
                                        <p:tav tm="100000">
                                          <p:val>
                                            <p:fltVal val="1"/>
                                          </p:val>
                                        </p:tav>
                                      </p:tavLst>
                                    </p:anim>
                                    <p:anim calcmode="lin" valueType="num">
                                      <p:cBhvr>
                                        <p:cTn id="1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CC22-665C-4A05-8E65-2203C02357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2E7162-44AE-4789-A1F5-D697FDB02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58261" cy="6858000"/>
          </a:xfrm>
        </p:spPr>
      </p:pic>
      <p:sp>
        <p:nvSpPr>
          <p:cNvPr id="6" name="TextBox 5">
            <a:extLst>
              <a:ext uri="{FF2B5EF4-FFF2-40B4-BE49-F238E27FC236}">
                <a16:creationId xmlns:a16="http://schemas.microsoft.com/office/drawing/2014/main" id="{74465A40-9245-4BD6-A3B3-9ABD6B0D76D7}"/>
              </a:ext>
            </a:extLst>
          </p:cNvPr>
          <p:cNvSpPr txBox="1"/>
          <p:nvPr/>
        </p:nvSpPr>
        <p:spPr>
          <a:xfrm>
            <a:off x="7209182" y="41877"/>
            <a:ext cx="4466380" cy="1200329"/>
          </a:xfrm>
          <a:prstGeom prst="rect">
            <a:avLst/>
          </a:prstGeom>
          <a:noFill/>
        </p:spPr>
        <p:txBody>
          <a:bodyPr wrap="square" rtlCol="0">
            <a:spAutoFit/>
          </a:bodyPr>
          <a:lstStyle/>
          <a:p>
            <a:r>
              <a:rPr lang="en-IN" sz="3600" b="1" dirty="0">
                <a:solidFill>
                  <a:schemeClr val="tx1">
                    <a:lumMod val="85000"/>
                    <a:lumOff val="15000"/>
                  </a:schemeClr>
                </a:solidFill>
              </a:rPr>
              <a:t>REST CONTROLLER</a:t>
            </a:r>
          </a:p>
          <a:p>
            <a:r>
              <a:rPr lang="en-IN" sz="3600" b="1" dirty="0">
                <a:solidFill>
                  <a:schemeClr val="tx1">
                    <a:lumMod val="85000"/>
                    <a:lumOff val="15000"/>
                  </a:schemeClr>
                </a:solidFill>
              </a:rPr>
              <a:t>STS</a:t>
            </a:r>
          </a:p>
        </p:txBody>
      </p:sp>
    </p:spTree>
    <p:extLst>
      <p:ext uri="{BB962C8B-B14F-4D97-AF65-F5344CB8AC3E}">
        <p14:creationId xmlns:p14="http://schemas.microsoft.com/office/powerpoint/2010/main" val="1015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0274-257A-451B-9471-3A7FA3AEFB85}"/>
              </a:ext>
            </a:extLst>
          </p:cNvPr>
          <p:cNvSpPr>
            <a:spLocks noGrp="1"/>
          </p:cNvSpPr>
          <p:nvPr>
            <p:ph type="title"/>
          </p:nvPr>
        </p:nvSpPr>
        <p:spPr>
          <a:xfrm>
            <a:off x="1235964" y="2584174"/>
            <a:ext cx="9720072" cy="3304032"/>
          </a:xfrm>
        </p:spPr>
        <p:txBody>
          <a:bodyPr>
            <a:noAutofit/>
          </a:bodyPr>
          <a:lstStyle/>
          <a:p>
            <a:r>
              <a:rPr lang="en-GB" sz="2400" b="1" i="1" dirty="0"/>
              <a:t>The student web application is designed to simplify the process of managing student information. It provides an intuitive interface that allows administrators to easily add, view, update, and delete student records. Additionally, the application features a set of REST APIs that allow other applications to interact with the student data. This makes it possible to integrate the student information into other systems and processes, enhancing the overall efficiency and accuracy of the institution's operations. Whether you are a teacher, school administrator, or student, this web application will make it easier to manage and access student information.</a:t>
            </a:r>
            <a:endParaRPr lang="en-IN" sz="2400" b="1" i="1" dirty="0"/>
          </a:p>
        </p:txBody>
      </p:sp>
      <p:pic>
        <p:nvPicPr>
          <p:cNvPr id="7" name="Content Placeholder 6">
            <a:extLst>
              <a:ext uri="{FF2B5EF4-FFF2-40B4-BE49-F238E27FC236}">
                <a16:creationId xmlns:a16="http://schemas.microsoft.com/office/drawing/2014/main" id="{EE283638-D863-4AA8-A977-FAD3C0B9A6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422296" cy="2358887"/>
          </a:xfrm>
        </p:spPr>
      </p:pic>
      <p:pic>
        <p:nvPicPr>
          <p:cNvPr id="9" name="Picture 8">
            <a:extLst>
              <a:ext uri="{FF2B5EF4-FFF2-40B4-BE49-F238E27FC236}">
                <a16:creationId xmlns:a16="http://schemas.microsoft.com/office/drawing/2014/main" id="{80BCE638-3BF2-4B9F-AB87-9611875D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374" y="0"/>
            <a:ext cx="2292626" cy="1749287"/>
          </a:xfrm>
          <a:prstGeom prst="rect">
            <a:avLst/>
          </a:prstGeom>
        </p:spPr>
      </p:pic>
    </p:spTree>
    <p:extLst>
      <p:ext uri="{BB962C8B-B14F-4D97-AF65-F5344CB8AC3E}">
        <p14:creationId xmlns:p14="http://schemas.microsoft.com/office/powerpoint/2010/main" val="182634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BE4C-F97B-480F-B720-9B91D8768A15}"/>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820BDB71-39D4-4671-9991-2C6F75628AAC}"/>
              </a:ext>
            </a:extLst>
          </p:cNvPr>
          <p:cNvSpPr>
            <a:spLocks noGrp="1"/>
          </p:cNvSpPr>
          <p:nvPr>
            <p:ph idx="1"/>
          </p:nvPr>
        </p:nvSpPr>
        <p:spPr>
          <a:xfrm>
            <a:off x="0" y="2358887"/>
            <a:ext cx="12191999" cy="4499114"/>
          </a:xfrm>
        </p:spPr>
        <p:txBody>
          <a:bodyPr>
            <a:normAutofit fontScale="92500" lnSpcReduction="20000"/>
          </a:bodyPr>
          <a:lstStyle/>
          <a:p>
            <a:r>
              <a:rPr lang="en-GB" sz="2400" b="1" i="1" dirty="0"/>
              <a:t>The future scope for adding a payment gateway to buy online courses and books in a student web application can be quite significant. Here are a few potential benefits:</a:t>
            </a:r>
          </a:p>
          <a:p>
            <a:r>
              <a:rPr lang="en-GB" sz="2400" b="1" i="1" dirty="0"/>
              <a:t>Increased revenue: By adding a payment gateway, the application can generate revenue from the sale of online courses and books. This can help the institution to invest in further improvements to the application or to offer more resources to students.</a:t>
            </a:r>
          </a:p>
          <a:p>
            <a:r>
              <a:rPr lang="en-GB" sz="2400" b="1" i="1" dirty="0"/>
              <a:t>Convenience: Allowing students to purchase courses and books directly through the application can be more convenient than having them navigate to other sites to make purchases.</a:t>
            </a:r>
          </a:p>
          <a:p>
            <a:r>
              <a:rPr lang="en-GB" sz="2400" b="1" i="1" dirty="0"/>
              <a:t>Improved data management: By integrating payment information directly into the application, administrators can more easily track purchases and manage financial data.</a:t>
            </a:r>
          </a:p>
          <a:p>
            <a:r>
              <a:rPr lang="en-GB" sz="2400" b="1" i="1" dirty="0"/>
              <a:t>Expansion opportunities: Adding a payment gateway can provide opportunities to expand the application's offerings beyond just courses and books. For example, the application could offer additional services or products that students may find useful</a:t>
            </a:r>
          </a:p>
          <a:p>
            <a:r>
              <a:rPr lang="en-GB" sz="2400" b="1" i="1" dirty="0"/>
              <a:t>Overall, adding a payment gateway to a student web application can help to increase revenue, convenience, and data management capabilities, while also providing opportunities for expansion and growth.</a:t>
            </a:r>
            <a:endParaRPr lang="en-IN" sz="2400" b="1" i="1" dirty="0"/>
          </a:p>
        </p:txBody>
      </p:sp>
      <p:pic>
        <p:nvPicPr>
          <p:cNvPr id="5" name="Picture 4">
            <a:extLst>
              <a:ext uri="{FF2B5EF4-FFF2-40B4-BE49-F238E27FC236}">
                <a16:creationId xmlns:a16="http://schemas.microsoft.com/office/drawing/2014/main" id="{00F69CF2-A84F-4B81-B309-B8B016EEE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375374" cy="2213112"/>
          </a:xfrm>
          <a:prstGeom prst="rect">
            <a:avLst/>
          </a:prstGeom>
        </p:spPr>
      </p:pic>
      <p:pic>
        <p:nvPicPr>
          <p:cNvPr id="7" name="Picture 6">
            <a:extLst>
              <a:ext uri="{FF2B5EF4-FFF2-40B4-BE49-F238E27FC236}">
                <a16:creationId xmlns:a16="http://schemas.microsoft.com/office/drawing/2014/main" id="{F97FCD2C-3904-48AD-BB79-6CDCC4716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367" y="1"/>
            <a:ext cx="3043859" cy="2213112"/>
          </a:xfrm>
          <a:prstGeom prst="rect">
            <a:avLst/>
          </a:prstGeom>
        </p:spPr>
      </p:pic>
    </p:spTree>
    <p:extLst>
      <p:ext uri="{BB962C8B-B14F-4D97-AF65-F5344CB8AC3E}">
        <p14:creationId xmlns:p14="http://schemas.microsoft.com/office/powerpoint/2010/main" val="23790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down)">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wipe(down)">
                                      <p:cBhvr>
                                        <p:cTn id="4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688911C-2846-4C7E-B977-3AC3DB460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2345633"/>
          </a:xfrm>
        </p:spPr>
      </p:pic>
      <p:pic>
        <p:nvPicPr>
          <p:cNvPr id="13" name="Picture 12">
            <a:extLst>
              <a:ext uri="{FF2B5EF4-FFF2-40B4-BE49-F238E27FC236}">
                <a16:creationId xmlns:a16="http://schemas.microsoft.com/office/drawing/2014/main" id="{6DF7E085-CFCF-476B-B11A-5DEC129EC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5634"/>
            <a:ext cx="12192000" cy="4512365"/>
          </a:xfrm>
          <a:prstGeom prst="rect">
            <a:avLst/>
          </a:prstGeom>
        </p:spPr>
      </p:pic>
    </p:spTree>
    <p:extLst>
      <p:ext uri="{BB962C8B-B14F-4D97-AF65-F5344CB8AC3E}">
        <p14:creationId xmlns:p14="http://schemas.microsoft.com/office/powerpoint/2010/main" val="19455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15D2-B1CE-4085-8670-19E7715179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C0F23B2-C269-495E-BAFA-07304723E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296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8A95-9613-44E2-A77F-3F1C1A757D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841FD5-5827-42DA-BB20-A631F7B19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6" name="TextBox 5">
            <a:extLst>
              <a:ext uri="{FF2B5EF4-FFF2-40B4-BE49-F238E27FC236}">
                <a16:creationId xmlns:a16="http://schemas.microsoft.com/office/drawing/2014/main" id="{F1527A4B-81E5-46B6-8DA9-79CBA1266284}"/>
              </a:ext>
            </a:extLst>
          </p:cNvPr>
          <p:cNvSpPr txBox="1"/>
          <p:nvPr/>
        </p:nvSpPr>
        <p:spPr>
          <a:xfrm>
            <a:off x="4558748" y="1630017"/>
            <a:ext cx="4227443" cy="923330"/>
          </a:xfrm>
          <a:prstGeom prst="rect">
            <a:avLst/>
          </a:prstGeom>
          <a:noFill/>
        </p:spPr>
        <p:txBody>
          <a:bodyPr wrap="square" rtlCol="0">
            <a:spAutoFit/>
          </a:bodyPr>
          <a:lstStyle/>
          <a:p>
            <a:r>
              <a:rPr lang="en-IN" sz="5400" b="1" i="1" dirty="0">
                <a:solidFill>
                  <a:schemeClr val="bg1">
                    <a:lumMod val="95000"/>
                  </a:schemeClr>
                </a:solidFill>
              </a:rPr>
              <a:t>THANK YOU</a:t>
            </a:r>
          </a:p>
        </p:txBody>
      </p:sp>
      <p:sp>
        <p:nvSpPr>
          <p:cNvPr id="7" name="TextBox 6">
            <a:extLst>
              <a:ext uri="{FF2B5EF4-FFF2-40B4-BE49-F238E27FC236}">
                <a16:creationId xmlns:a16="http://schemas.microsoft.com/office/drawing/2014/main" id="{16E69644-02AA-4BFB-A36E-24ECDC175FE9}"/>
              </a:ext>
            </a:extLst>
          </p:cNvPr>
          <p:cNvSpPr txBox="1"/>
          <p:nvPr/>
        </p:nvSpPr>
        <p:spPr>
          <a:xfrm>
            <a:off x="0" y="6150114"/>
            <a:ext cx="6679096" cy="707886"/>
          </a:xfrm>
          <a:prstGeom prst="rect">
            <a:avLst/>
          </a:prstGeom>
          <a:noFill/>
        </p:spPr>
        <p:txBody>
          <a:bodyPr wrap="square" rtlCol="0">
            <a:spAutoFit/>
          </a:bodyPr>
          <a:lstStyle/>
          <a:p>
            <a:r>
              <a:rPr lang="en-IN" sz="4000" b="1" dirty="0">
                <a:solidFill>
                  <a:schemeClr val="tx1">
                    <a:lumMod val="85000"/>
                    <a:lumOff val="15000"/>
                  </a:schemeClr>
                </a:solidFill>
              </a:rPr>
              <a:t>OUR DEGREE YOUR FUTURE </a:t>
            </a:r>
            <a:endParaRPr lang="en-IN" sz="4000" b="1" dirty="0">
              <a:solidFill>
                <a:srgbClr val="FCF7F1"/>
              </a:solidFill>
            </a:endParaRPr>
          </a:p>
        </p:txBody>
      </p:sp>
    </p:spTree>
    <p:extLst>
      <p:ext uri="{BB962C8B-B14F-4D97-AF65-F5344CB8AC3E}">
        <p14:creationId xmlns:p14="http://schemas.microsoft.com/office/powerpoint/2010/main" val="407375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1"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6E20-13CA-4328-BA07-2E55C2868E5F}"/>
              </a:ext>
            </a:extLst>
          </p:cNvPr>
          <p:cNvSpPr>
            <a:spLocks noGrp="1"/>
          </p:cNvSpPr>
          <p:nvPr>
            <p:ph type="title"/>
          </p:nvPr>
        </p:nvSpPr>
        <p:spPr/>
        <p:txBody>
          <a:bodyPr/>
          <a:lstStyle/>
          <a:p>
            <a:r>
              <a:rPr lang="en-IN" dirty="0"/>
              <a:t>FRONTEND                              </a:t>
            </a:r>
            <a:r>
              <a:rPr lang="en-IN" dirty="0" err="1"/>
              <a:t>bACKEND</a:t>
            </a:r>
            <a:endParaRPr lang="en-IN" dirty="0"/>
          </a:p>
        </p:txBody>
      </p:sp>
      <p:pic>
        <p:nvPicPr>
          <p:cNvPr id="7" name="Content Placeholder 6">
            <a:extLst>
              <a:ext uri="{FF2B5EF4-FFF2-40B4-BE49-F238E27FC236}">
                <a16:creationId xmlns:a16="http://schemas.microsoft.com/office/drawing/2014/main" id="{48471512-2C0D-4919-AC0C-086296414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81" y="1549337"/>
            <a:ext cx="2117037" cy="1424682"/>
          </a:xfrm>
        </p:spPr>
      </p:pic>
      <p:pic>
        <p:nvPicPr>
          <p:cNvPr id="9" name="Picture 8">
            <a:extLst>
              <a:ext uri="{FF2B5EF4-FFF2-40B4-BE49-F238E27FC236}">
                <a16:creationId xmlns:a16="http://schemas.microsoft.com/office/drawing/2014/main" id="{7D00553E-9199-40A5-9E91-99E94362D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1" y="2974019"/>
            <a:ext cx="2117037" cy="1366793"/>
          </a:xfrm>
          <a:prstGeom prst="rect">
            <a:avLst/>
          </a:prstGeom>
        </p:spPr>
      </p:pic>
      <p:pic>
        <p:nvPicPr>
          <p:cNvPr id="11" name="Picture 10">
            <a:extLst>
              <a:ext uri="{FF2B5EF4-FFF2-40B4-BE49-F238E27FC236}">
                <a16:creationId xmlns:a16="http://schemas.microsoft.com/office/drawing/2014/main" id="{F4C09268-C509-4C5E-B7DC-894B879E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15" y="4340812"/>
            <a:ext cx="2117037" cy="1211835"/>
          </a:xfrm>
          <a:prstGeom prst="rect">
            <a:avLst/>
          </a:prstGeom>
        </p:spPr>
      </p:pic>
      <p:pic>
        <p:nvPicPr>
          <p:cNvPr id="13" name="Picture 12">
            <a:extLst>
              <a:ext uri="{FF2B5EF4-FFF2-40B4-BE49-F238E27FC236}">
                <a16:creationId xmlns:a16="http://schemas.microsoft.com/office/drawing/2014/main" id="{C8D7C4E4-C8E8-4BD7-BE3E-7DF025B8B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52647"/>
            <a:ext cx="2147252" cy="1344135"/>
          </a:xfrm>
          <a:prstGeom prst="rect">
            <a:avLst/>
          </a:prstGeom>
        </p:spPr>
      </p:pic>
      <p:pic>
        <p:nvPicPr>
          <p:cNvPr id="15" name="Picture 14">
            <a:extLst>
              <a:ext uri="{FF2B5EF4-FFF2-40B4-BE49-F238E27FC236}">
                <a16:creationId xmlns:a16="http://schemas.microsoft.com/office/drawing/2014/main" id="{BCA6E02B-E846-4D32-8294-F98B50F7C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7252" y="5089914"/>
            <a:ext cx="2444624" cy="1752450"/>
          </a:xfrm>
          <a:prstGeom prst="rect">
            <a:avLst/>
          </a:prstGeom>
        </p:spPr>
      </p:pic>
      <p:pic>
        <p:nvPicPr>
          <p:cNvPr id="17" name="Picture 16">
            <a:extLst>
              <a:ext uri="{FF2B5EF4-FFF2-40B4-BE49-F238E27FC236}">
                <a16:creationId xmlns:a16="http://schemas.microsoft.com/office/drawing/2014/main" id="{362E0469-EC71-4454-9A95-9A28094F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627" y="2084832"/>
            <a:ext cx="2690190" cy="2378766"/>
          </a:xfrm>
          <a:prstGeom prst="rect">
            <a:avLst/>
          </a:prstGeom>
        </p:spPr>
      </p:pic>
      <p:pic>
        <p:nvPicPr>
          <p:cNvPr id="19" name="Picture 18">
            <a:extLst>
              <a:ext uri="{FF2B5EF4-FFF2-40B4-BE49-F238E27FC236}">
                <a16:creationId xmlns:a16="http://schemas.microsoft.com/office/drawing/2014/main" id="{D46CDB65-6041-4779-93D1-1B6194570A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627" y="4463598"/>
            <a:ext cx="2716695" cy="2378766"/>
          </a:xfrm>
          <a:prstGeom prst="rect">
            <a:avLst/>
          </a:prstGeom>
        </p:spPr>
      </p:pic>
      <p:pic>
        <p:nvPicPr>
          <p:cNvPr id="21" name="Picture 20">
            <a:extLst>
              <a:ext uri="{FF2B5EF4-FFF2-40B4-BE49-F238E27FC236}">
                <a16:creationId xmlns:a16="http://schemas.microsoft.com/office/drawing/2014/main" id="{E5407931-C4D5-4C35-B9FC-3036923950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1321" y="2136766"/>
            <a:ext cx="2610679" cy="2381250"/>
          </a:xfrm>
          <a:prstGeom prst="rect">
            <a:avLst/>
          </a:prstGeom>
        </p:spPr>
      </p:pic>
      <p:pic>
        <p:nvPicPr>
          <p:cNvPr id="23" name="Picture 22">
            <a:extLst>
              <a:ext uri="{FF2B5EF4-FFF2-40B4-BE49-F238E27FC236}">
                <a16:creationId xmlns:a16="http://schemas.microsoft.com/office/drawing/2014/main" id="{C10912F6-435B-4BDD-A573-23BA5325F0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91876" y="5102228"/>
            <a:ext cx="2272751" cy="1740136"/>
          </a:xfrm>
          <a:prstGeom prst="rect">
            <a:avLst/>
          </a:prstGeom>
        </p:spPr>
      </p:pic>
      <p:pic>
        <p:nvPicPr>
          <p:cNvPr id="25" name="Picture 24">
            <a:extLst>
              <a:ext uri="{FF2B5EF4-FFF2-40B4-BE49-F238E27FC236}">
                <a16:creationId xmlns:a16="http://schemas.microsoft.com/office/drawing/2014/main" id="{92CE768C-3323-4E8B-A537-BC40C092E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81320" y="4544960"/>
            <a:ext cx="2610680" cy="2351822"/>
          </a:xfrm>
          <a:prstGeom prst="rect">
            <a:avLst/>
          </a:prstGeom>
        </p:spPr>
      </p:pic>
      <p:pic>
        <p:nvPicPr>
          <p:cNvPr id="27" name="Picture 26">
            <a:extLst>
              <a:ext uri="{FF2B5EF4-FFF2-40B4-BE49-F238E27FC236}">
                <a16:creationId xmlns:a16="http://schemas.microsoft.com/office/drawing/2014/main" id="{F1CE3A55-A8E7-4253-8034-44F8C8E258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9922" y="1549337"/>
            <a:ext cx="4658539" cy="3540577"/>
          </a:xfrm>
          <a:prstGeom prst="rect">
            <a:avLst/>
          </a:prstGeom>
        </p:spPr>
      </p:pic>
    </p:spTree>
    <p:extLst>
      <p:ext uri="{BB962C8B-B14F-4D97-AF65-F5344CB8AC3E}">
        <p14:creationId xmlns:p14="http://schemas.microsoft.com/office/powerpoint/2010/main" val="329972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75AB-E9CE-4EF5-8CC6-B58C6A253D6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EB6FA0-AD4D-4470-B55C-539CF84D72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F62755F4-4D80-4684-9096-8545C7C44673}"/>
              </a:ext>
            </a:extLst>
          </p:cNvPr>
          <p:cNvSpPr txBox="1"/>
          <p:nvPr/>
        </p:nvSpPr>
        <p:spPr>
          <a:xfrm>
            <a:off x="119270" y="1590262"/>
            <a:ext cx="4505739" cy="646331"/>
          </a:xfrm>
          <a:prstGeom prst="rect">
            <a:avLst/>
          </a:prstGeom>
          <a:noFill/>
        </p:spPr>
        <p:txBody>
          <a:bodyPr wrap="square" rtlCol="0">
            <a:spAutoFit/>
          </a:bodyPr>
          <a:lstStyle/>
          <a:p>
            <a:r>
              <a:rPr lang="en-IN" sz="3600" dirty="0"/>
              <a:t>Lending Page of App</a:t>
            </a:r>
          </a:p>
        </p:txBody>
      </p:sp>
    </p:spTree>
    <p:extLst>
      <p:ext uri="{BB962C8B-B14F-4D97-AF65-F5344CB8AC3E}">
        <p14:creationId xmlns:p14="http://schemas.microsoft.com/office/powerpoint/2010/main" val="19764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5" fill="hold" grpId="0" nodeType="clickEffect">
                                  <p:stCondLst>
                                    <p:cond delay="0"/>
                                  </p:stCondLst>
                                  <p:childTnLst>
                                    <p:animEffect transition="out" filter="blinds(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6C3F-16A9-4BB5-8F01-1AD2715149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16B704-1F2F-43B5-97C4-6216AB9957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20E9C9A7-BE98-4180-8773-CC997B89C509}"/>
              </a:ext>
            </a:extLst>
          </p:cNvPr>
          <p:cNvSpPr txBox="1"/>
          <p:nvPr/>
        </p:nvSpPr>
        <p:spPr>
          <a:xfrm>
            <a:off x="1616765" y="3429000"/>
            <a:ext cx="3127513" cy="584775"/>
          </a:xfrm>
          <a:prstGeom prst="rect">
            <a:avLst/>
          </a:prstGeom>
          <a:noFill/>
        </p:spPr>
        <p:txBody>
          <a:bodyPr wrap="square" rtlCol="0">
            <a:spAutoFit/>
          </a:bodyPr>
          <a:lstStyle/>
          <a:p>
            <a:r>
              <a:rPr lang="en-IN" sz="3200" b="1" dirty="0">
                <a:solidFill>
                  <a:schemeClr val="bg1"/>
                </a:solidFill>
              </a:rPr>
              <a:t>Contact Form</a:t>
            </a:r>
            <a:endParaRPr lang="en-IN" sz="3200" b="1" dirty="0">
              <a:solidFill>
                <a:schemeClr val="tx1">
                  <a:lumMod val="95000"/>
                  <a:lumOff val="5000"/>
                </a:schemeClr>
              </a:solidFill>
            </a:endParaRPr>
          </a:p>
        </p:txBody>
      </p:sp>
    </p:spTree>
    <p:extLst>
      <p:ext uri="{BB962C8B-B14F-4D97-AF65-F5344CB8AC3E}">
        <p14:creationId xmlns:p14="http://schemas.microsoft.com/office/powerpoint/2010/main" val="10549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6681-EB96-4108-8DC8-7A337F244D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76A0DBC-98F0-478A-AD52-5904E118D7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F499853-DBF8-493E-AEB6-925180E965A8}"/>
              </a:ext>
            </a:extLst>
          </p:cNvPr>
          <p:cNvSpPr txBox="1"/>
          <p:nvPr/>
        </p:nvSpPr>
        <p:spPr>
          <a:xfrm>
            <a:off x="0" y="688693"/>
            <a:ext cx="5618922" cy="646331"/>
          </a:xfrm>
          <a:prstGeom prst="rect">
            <a:avLst/>
          </a:prstGeom>
          <a:noFill/>
        </p:spPr>
        <p:txBody>
          <a:bodyPr wrap="square" rtlCol="0">
            <a:spAutoFit/>
          </a:bodyPr>
          <a:lstStyle/>
          <a:p>
            <a:r>
              <a:rPr lang="en-IN" sz="3600" b="1" dirty="0">
                <a:solidFill>
                  <a:schemeClr val="tx1">
                    <a:lumMod val="95000"/>
                    <a:lumOff val="5000"/>
                  </a:schemeClr>
                </a:solidFill>
              </a:rPr>
              <a:t>Student registration form</a:t>
            </a:r>
          </a:p>
        </p:txBody>
      </p:sp>
    </p:spTree>
    <p:extLst>
      <p:ext uri="{BB962C8B-B14F-4D97-AF65-F5344CB8AC3E}">
        <p14:creationId xmlns:p14="http://schemas.microsoft.com/office/powerpoint/2010/main" val="38631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righ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56E0-AA20-4F48-A9A4-7D3661A7C3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3155795-2DE0-48A8-9F05-FB98C54966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8B1889B0-4D01-48A5-B99B-5CBB48462126}"/>
              </a:ext>
            </a:extLst>
          </p:cNvPr>
          <p:cNvSpPr txBox="1"/>
          <p:nvPr/>
        </p:nvSpPr>
        <p:spPr>
          <a:xfrm>
            <a:off x="636105" y="1376946"/>
            <a:ext cx="3458817" cy="707886"/>
          </a:xfrm>
          <a:prstGeom prst="rect">
            <a:avLst/>
          </a:prstGeom>
          <a:noFill/>
        </p:spPr>
        <p:txBody>
          <a:bodyPr wrap="square" rtlCol="0">
            <a:spAutoFit/>
          </a:bodyPr>
          <a:lstStyle/>
          <a:p>
            <a:r>
              <a:rPr lang="en-IN" sz="4000" b="1" dirty="0">
                <a:solidFill>
                  <a:schemeClr val="tx1">
                    <a:lumMod val="95000"/>
                    <a:lumOff val="5000"/>
                  </a:schemeClr>
                </a:solidFill>
              </a:rPr>
              <a:t>Admin Login</a:t>
            </a:r>
          </a:p>
        </p:txBody>
      </p:sp>
    </p:spTree>
    <p:extLst>
      <p:ext uri="{BB962C8B-B14F-4D97-AF65-F5344CB8AC3E}">
        <p14:creationId xmlns:p14="http://schemas.microsoft.com/office/powerpoint/2010/main" val="3244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3E34-9DD1-43E3-8D28-EA4D490E993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F8AC38-5F54-4737-867E-F68E2679B5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081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500C-3677-4ECE-B478-FFBEF64B505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E42FFE-C025-4DE4-998B-06E70042A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3065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366</Words>
  <Application>Microsoft Office PowerPoint</Application>
  <PresentationFormat>Widescreen</PresentationFormat>
  <Paragraphs>28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Tw Cen MT</vt:lpstr>
      <vt:lpstr>Tw Cen MT Condensed</vt:lpstr>
      <vt:lpstr>Wingdings 3</vt:lpstr>
      <vt:lpstr>Integral</vt:lpstr>
      <vt:lpstr>EDUCATION WEB APPLICATION</vt:lpstr>
      <vt:lpstr>PowerPoint Presentation</vt:lpstr>
      <vt:lpstr>FRONTEND                              bACKEND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student web application is designed to simplify the process of managing student information. It provides an intuitive interface that allows administrators to easily add, view, update, and delete student records. Additionally, the application features a set of REST APIs that allow other applications to interact with the student data. This makes it possible to integrate the student information into other systems and processes, enhancing the overall efficiency and accuracy of the institution's operations. Whether you are a teacher, school administrator, or student, this web application will make it easier to manage and access student information.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2023-04-21T13:27:03Z</dcterms:created>
  <dcterms:modified xsi:type="dcterms:W3CDTF">2023-04-21T18:00:04Z</dcterms:modified>
</cp:coreProperties>
</file>